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2" r:id="rId4"/>
    <p:sldId id="258" r:id="rId5"/>
    <p:sldId id="260" r:id="rId6"/>
    <p:sldId id="259" r:id="rId7"/>
    <p:sldId id="261" r:id="rId8"/>
    <p:sldId id="264" r:id="rId9"/>
    <p:sldId id="265" r:id="rId10"/>
    <p:sldId id="266" r:id="rId11"/>
    <p:sldId id="267" r:id="rId12"/>
    <p:sldId id="274" r:id="rId13"/>
    <p:sldId id="270" r:id="rId14"/>
    <p:sldId id="271" r:id="rId15"/>
    <p:sldId id="273" r:id="rId16"/>
    <p:sldId id="272" r:id="rId17"/>
  </p:sldIdLst>
  <p:sldSz cx="12192000" cy="6858000"/>
  <p:notesSz cx="6889750" cy="100218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1202-9D95-4F70-888B-767FBBE46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72A3CB-50E4-4CE4-8B12-BD5F0A1E5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F32643-0ECD-4D1E-BFEC-DF983953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7B9B67-737E-4E25-88C0-761F39FC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C99367-B881-4552-9E83-39F6BD2F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26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CC4BA-9234-481C-869C-21455019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D3FA2B4-6B36-4FF0-8F18-2729116F4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F18B81-D5F1-45EE-9032-5EAC1DE2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2E98E1-3CC4-4646-B52E-FCEAF79D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BA7A55-21BB-429F-9BD5-3D62FDC6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F479D39-6843-4322-89EC-6ECFCFC80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772ED5-73AE-488C-902B-719EE67D0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2DFC73-6259-4340-90FC-B045BF80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A91F66-8FBE-4958-BE24-9EC4298E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1E5075-01C0-45FD-A130-80DD2DC98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403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B84E9-BB45-4853-B4D1-22F693CAD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BA0A5-9DB2-48E7-A0F0-A07B3FB4D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926ACE-568E-4152-ABAA-A98A60F3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F0A27F-96A3-45A3-BA15-BC61395D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D1D639-76A0-4811-A252-B9C1C59A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66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4F420-D209-4183-88D3-0D041ABF0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87E4A0-BB62-4575-9875-BFEF4FF10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0F4FCE-E0B1-499C-A890-E2A086DA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0B3F1A-3731-45FB-8C60-97966890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867B7E-CA82-49A8-A07D-275EB85F8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96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BD098-014B-445C-A0EF-876812F1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6A4CE8-CED6-45AB-9576-704725A95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D88C-EE3E-43DE-8FFB-498DE47FE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D87385-4915-47A2-8825-50027E2B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1E6798-B8A9-4FC4-9705-1CD2C91F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881094-6269-4116-B0B7-14181316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39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1806B-B120-40C5-8DE0-54BA35A7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4C35F5-AE6A-40A4-B47C-5E1F60691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0E7F7F-499A-4454-A0D0-A705D2E87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4EC7A20-733D-4A2E-8658-9B125A0E8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2A24AC-174A-4E9C-A6AA-63A154483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3261EEE-5280-4D72-B8CE-C7662C45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07014C1-2879-4947-B866-269ABFF8B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D52C0D-DD51-422B-8E6B-ED618225C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0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810D3-3F46-4D8B-A4F6-3992B805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9C4055C-A8CD-4252-B5D8-F01751FA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9A8A095-DC66-414D-ACDC-88546685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89BF4BB-DA4C-4B9C-801B-4B779798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66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CF81151-0E07-4290-AB78-5B8B8112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98E9F2B-CCB7-4F23-901F-8A6E9BCC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29D63A-D843-4EF6-B76B-8F4EE867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16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3613A-23F5-4F14-BDBA-7254F8F2D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9D00BD-D7EE-4DDD-B6AF-4A81EFAB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DF212C-5C43-498D-A0BB-95526A4E7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366515-6582-42B8-BB31-A56A0CB1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512344-9673-46FA-8231-959F494C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E3873D-10AB-4329-8864-902F9679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53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07E37-CA74-4EA6-A7B3-3E5212875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DEDF30E-DD63-4AE4-9032-A15E11126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993E1D-619D-48BE-82B2-300B69632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163169-4835-45C5-B1AA-C1D2059E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3E1B5A-0E02-485C-A436-E408E8BF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AAF183-7FBE-4454-B2DF-2BDBE724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65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07A32C-1807-41DC-B976-ECF01A4DB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A4A446-1F1D-4A70-AD54-10AB9C1C8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9F6C0C-6A75-43C8-B45C-38FCF4DB2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88A30-21CE-4419-815B-3139A7D760A7}" type="datetimeFigureOut">
              <a:rPr lang="nl-NL" smtClean="0"/>
              <a:t>16-9-2022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EA57FA-63BD-4F16-BBE8-4F492BBCA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6E5D5E-BBFD-41B3-A304-27FACC15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DEEDD-10CF-40D5-BCB1-127D27833E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5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37FE1-8A7F-452A-85F5-72F5BC247E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Korfbalvereniging Triade</a:t>
            </a:r>
            <a:r>
              <a:rPr lang="nl-NL" dirty="0"/>
              <a:t> </a:t>
            </a:r>
            <a:br>
              <a:rPr lang="nl-NL" dirty="0"/>
            </a:br>
            <a:r>
              <a:rPr lang="nl-NL" b="1" dirty="0"/>
              <a:t>ALGEMENE LEDENVERGADERING</a:t>
            </a:r>
            <a:br>
              <a:rPr lang="nl-NL" b="1" dirty="0"/>
            </a:br>
            <a:r>
              <a:rPr lang="nl-NL" b="1" dirty="0"/>
              <a:t>16 SEPTEMBER 2022</a:t>
            </a:r>
            <a:r>
              <a:rPr lang="nl-NL" dirty="0"/>
              <a:t> 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8FD934-DA6D-40C4-8DC8-570516B30C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FINANCIEEL VERSLAG 2021-2022</a:t>
            </a:r>
            <a:r>
              <a:rPr lang="nl-NL" dirty="0"/>
              <a:t> </a:t>
            </a:r>
          </a:p>
          <a:p>
            <a:r>
              <a:rPr lang="nl-NL" b="1" dirty="0"/>
              <a:t>EXPLOITATIEBEGROTING 2022-2023</a:t>
            </a:r>
            <a:r>
              <a:rPr lang="nl-NL" dirty="0"/>
              <a:t> </a:t>
            </a:r>
          </a:p>
        </p:txBody>
      </p:sp>
      <p:pic>
        <p:nvPicPr>
          <p:cNvPr id="4" name="Afbeelding 3" descr="cid:48C9BF1DBAFC438DAFA6429CF148E8B1@ArnoenIvonne">
            <a:extLst>
              <a:ext uri="{FF2B5EF4-FFF2-40B4-BE49-F238E27FC236}">
                <a16:creationId xmlns:a16="http://schemas.microsoft.com/office/drawing/2014/main" id="{19E48CDB-8EAF-446C-8364-B0D40AD8D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95" y="3740284"/>
            <a:ext cx="2124489" cy="2196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93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180C95-A530-43E0-992C-AA944FEE4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KOSTEN – 3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FFBBDB7-57F8-4B63-B57F-6129A2665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383981"/>
              </p:ext>
            </p:extLst>
          </p:nvPr>
        </p:nvGraphicFramePr>
        <p:xfrm>
          <a:off x="838200" y="2265028"/>
          <a:ext cx="10515601" cy="371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0">
                  <a:extLst>
                    <a:ext uri="{9D8B030D-6E8A-4147-A177-3AD203B41FA5}">
                      <a16:colId xmlns:a16="http://schemas.microsoft.com/office/drawing/2014/main" val="2031370376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3677758617"/>
                    </a:ext>
                  </a:extLst>
                </a:gridCol>
                <a:gridCol w="848393">
                  <a:extLst>
                    <a:ext uri="{9D8B030D-6E8A-4147-A177-3AD203B41FA5}">
                      <a16:colId xmlns:a16="http://schemas.microsoft.com/office/drawing/2014/main" val="2845920069"/>
                    </a:ext>
                  </a:extLst>
                </a:gridCol>
                <a:gridCol w="759087">
                  <a:extLst>
                    <a:ext uri="{9D8B030D-6E8A-4147-A177-3AD203B41FA5}">
                      <a16:colId xmlns:a16="http://schemas.microsoft.com/office/drawing/2014/main" val="924425561"/>
                    </a:ext>
                  </a:extLst>
                </a:gridCol>
                <a:gridCol w="1071653">
                  <a:extLst>
                    <a:ext uri="{9D8B030D-6E8A-4147-A177-3AD203B41FA5}">
                      <a16:colId xmlns:a16="http://schemas.microsoft.com/office/drawing/2014/main" val="4067745955"/>
                    </a:ext>
                  </a:extLst>
                </a:gridCol>
                <a:gridCol w="1093980">
                  <a:extLst>
                    <a:ext uri="{9D8B030D-6E8A-4147-A177-3AD203B41FA5}">
                      <a16:colId xmlns:a16="http://schemas.microsoft.com/office/drawing/2014/main" val="2276859125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2034891016"/>
                    </a:ext>
                  </a:extLst>
                </a:gridCol>
                <a:gridCol w="200934">
                  <a:extLst>
                    <a:ext uri="{9D8B030D-6E8A-4147-A177-3AD203B41FA5}">
                      <a16:colId xmlns:a16="http://schemas.microsoft.com/office/drawing/2014/main" val="180579273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3998584383"/>
                    </a:ext>
                  </a:extLst>
                </a:gridCol>
                <a:gridCol w="200934">
                  <a:extLst>
                    <a:ext uri="{9D8B030D-6E8A-4147-A177-3AD203B41FA5}">
                      <a16:colId xmlns:a16="http://schemas.microsoft.com/office/drawing/2014/main" val="2180686835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1754319435"/>
                    </a:ext>
                  </a:extLst>
                </a:gridCol>
                <a:gridCol w="200934">
                  <a:extLst>
                    <a:ext uri="{9D8B030D-6E8A-4147-A177-3AD203B41FA5}">
                      <a16:colId xmlns:a16="http://schemas.microsoft.com/office/drawing/2014/main" val="1907777826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529994623"/>
                    </a:ext>
                  </a:extLst>
                </a:gridCol>
              </a:tblGrid>
              <a:tr h="371632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3433661"/>
                  </a:ext>
                </a:extLst>
              </a:tr>
              <a:tr h="371632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362578"/>
                  </a:ext>
                </a:extLst>
              </a:tr>
              <a:tr h="3716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Overige vaste kosten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9168848"/>
                  </a:ext>
                </a:extLst>
              </a:tr>
              <a:tr h="371632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Vrijwilligersvergoedingen / inhuur trainers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6.482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7.900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7.250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6386675"/>
                  </a:ext>
                </a:extLst>
              </a:tr>
              <a:tr h="371632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materialen / onderhoud inventaris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824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950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505040"/>
                  </a:ext>
                </a:extLst>
              </a:tr>
              <a:tr h="371632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wedstrijdteams / deelname toernooien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319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607156"/>
                  </a:ext>
                </a:extLst>
              </a:tr>
              <a:tr h="371632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7.625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9.300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8.850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651335"/>
                  </a:ext>
                </a:extLst>
              </a:tr>
              <a:tr h="3716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Afschrijvingskosten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3.735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3.600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2.880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605865"/>
                  </a:ext>
                </a:extLst>
              </a:tr>
              <a:tr h="371632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7374417"/>
                  </a:ext>
                </a:extLst>
              </a:tr>
              <a:tr h="371632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11.360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12.900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11.730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326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881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F7196-E470-4ECD-9562-ABB46776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KOSTEN – 4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0654C3F4-8E6E-4289-BCD5-D9D3AA4B7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081412"/>
              </p:ext>
            </p:extLst>
          </p:nvPr>
        </p:nvGraphicFramePr>
        <p:xfrm>
          <a:off x="922789" y="2164360"/>
          <a:ext cx="10431016" cy="3556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905">
                  <a:extLst>
                    <a:ext uri="{9D8B030D-6E8A-4147-A177-3AD203B41FA5}">
                      <a16:colId xmlns:a16="http://schemas.microsoft.com/office/drawing/2014/main" val="2340484591"/>
                    </a:ext>
                  </a:extLst>
                </a:gridCol>
                <a:gridCol w="310052">
                  <a:extLst>
                    <a:ext uri="{9D8B030D-6E8A-4147-A177-3AD203B41FA5}">
                      <a16:colId xmlns:a16="http://schemas.microsoft.com/office/drawing/2014/main" val="3192920248"/>
                    </a:ext>
                  </a:extLst>
                </a:gridCol>
                <a:gridCol w="841567">
                  <a:extLst>
                    <a:ext uri="{9D8B030D-6E8A-4147-A177-3AD203B41FA5}">
                      <a16:colId xmlns:a16="http://schemas.microsoft.com/office/drawing/2014/main" val="2814856777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469013750"/>
                    </a:ext>
                  </a:extLst>
                </a:gridCol>
                <a:gridCol w="1063033">
                  <a:extLst>
                    <a:ext uri="{9D8B030D-6E8A-4147-A177-3AD203B41FA5}">
                      <a16:colId xmlns:a16="http://schemas.microsoft.com/office/drawing/2014/main" val="4102659465"/>
                    </a:ext>
                  </a:extLst>
                </a:gridCol>
                <a:gridCol w="1085180">
                  <a:extLst>
                    <a:ext uri="{9D8B030D-6E8A-4147-A177-3AD203B41FA5}">
                      <a16:colId xmlns:a16="http://schemas.microsoft.com/office/drawing/2014/main" val="274453298"/>
                    </a:ext>
                  </a:extLst>
                </a:gridCol>
                <a:gridCol w="1373085">
                  <a:extLst>
                    <a:ext uri="{9D8B030D-6E8A-4147-A177-3AD203B41FA5}">
                      <a16:colId xmlns:a16="http://schemas.microsoft.com/office/drawing/2014/main" val="4104703003"/>
                    </a:ext>
                  </a:extLst>
                </a:gridCol>
                <a:gridCol w="199319">
                  <a:extLst>
                    <a:ext uri="{9D8B030D-6E8A-4147-A177-3AD203B41FA5}">
                      <a16:colId xmlns:a16="http://schemas.microsoft.com/office/drawing/2014/main" val="3301143325"/>
                    </a:ext>
                  </a:extLst>
                </a:gridCol>
                <a:gridCol w="1373085">
                  <a:extLst>
                    <a:ext uri="{9D8B030D-6E8A-4147-A177-3AD203B41FA5}">
                      <a16:colId xmlns:a16="http://schemas.microsoft.com/office/drawing/2014/main" val="1351156723"/>
                    </a:ext>
                  </a:extLst>
                </a:gridCol>
                <a:gridCol w="199319">
                  <a:extLst>
                    <a:ext uri="{9D8B030D-6E8A-4147-A177-3AD203B41FA5}">
                      <a16:colId xmlns:a16="http://schemas.microsoft.com/office/drawing/2014/main" val="1792549850"/>
                    </a:ext>
                  </a:extLst>
                </a:gridCol>
                <a:gridCol w="1373085">
                  <a:extLst>
                    <a:ext uri="{9D8B030D-6E8A-4147-A177-3AD203B41FA5}">
                      <a16:colId xmlns:a16="http://schemas.microsoft.com/office/drawing/2014/main" val="1690991182"/>
                    </a:ext>
                  </a:extLst>
                </a:gridCol>
                <a:gridCol w="199319">
                  <a:extLst>
                    <a:ext uri="{9D8B030D-6E8A-4147-A177-3AD203B41FA5}">
                      <a16:colId xmlns:a16="http://schemas.microsoft.com/office/drawing/2014/main" val="2059340353"/>
                    </a:ext>
                  </a:extLst>
                </a:gridCol>
                <a:gridCol w="1373085">
                  <a:extLst>
                    <a:ext uri="{9D8B030D-6E8A-4147-A177-3AD203B41FA5}">
                      <a16:colId xmlns:a16="http://schemas.microsoft.com/office/drawing/2014/main" val="1019143323"/>
                    </a:ext>
                  </a:extLst>
                </a:gridCol>
              </a:tblGrid>
              <a:tr h="20923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0993136"/>
                  </a:ext>
                </a:extLst>
              </a:tr>
              <a:tr h="20923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8487718"/>
                  </a:ext>
                </a:extLst>
              </a:tr>
              <a:tr h="20923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Overige kosten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6955199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jubileumvoorziening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1347476"/>
                  </a:ext>
                </a:extLst>
              </a:tr>
              <a:tr h="20923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Opleidingskosten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0845318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promotie-activiteiten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353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490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490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2788475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sponsorcommissie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203446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huisvestingskosten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9044139"/>
                  </a:ext>
                </a:extLst>
              </a:tr>
              <a:tr h="20923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Verzekeringen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647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635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800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2325225"/>
                  </a:ext>
                </a:extLst>
              </a:tr>
              <a:tr h="20923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Kosten activiteiten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142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455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9120439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Reis- en representatiekosten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702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1.100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1.100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8900125"/>
                  </a:ext>
                </a:extLst>
              </a:tr>
              <a:tr h="20923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Vergaderkosten bestuur en commissies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268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400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400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9310896"/>
                  </a:ext>
                </a:extLst>
              </a:tr>
              <a:tr h="20923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Administratiekosten en overige algemene 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708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795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930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3828456"/>
                  </a:ext>
                </a:extLst>
              </a:tr>
              <a:tr h="209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Onvoorziene uitgaven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2.272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7933107"/>
                  </a:ext>
                </a:extLst>
              </a:tr>
              <a:tr h="20923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Nagekomen lasten voorgaand seizoen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0487970"/>
                  </a:ext>
                </a:extLst>
              </a:tr>
              <a:tr h="20923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7330787"/>
                  </a:ext>
                </a:extLst>
              </a:tr>
              <a:tr h="20923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5.856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4.720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5.150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57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71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73FC47-F2F2-41D2-B9DD-50CAB468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SAMENVATTING</a:t>
            </a:r>
            <a:r>
              <a:rPr lang="nl-NL" dirty="0"/>
              <a:t> – </a:t>
            </a:r>
            <a:r>
              <a:rPr lang="nl-NL" b="1" dirty="0"/>
              <a:t>KOSTEN 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C788DE-50BC-43F7-9030-20844227A7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sz="11100" dirty="0"/>
              <a:t>BEDRAGEN</a:t>
            </a:r>
          </a:p>
          <a:p>
            <a:endParaRPr lang="nl-NL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9DE526FF-B746-4083-9408-41D4290D56D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8008262"/>
              </p:ext>
            </p:extLst>
          </p:nvPr>
        </p:nvGraphicFramePr>
        <p:xfrm>
          <a:off x="839790" y="2505075"/>
          <a:ext cx="5157783" cy="3684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59">
                  <a:extLst>
                    <a:ext uri="{9D8B030D-6E8A-4147-A177-3AD203B41FA5}">
                      <a16:colId xmlns:a16="http://schemas.microsoft.com/office/drawing/2014/main" val="218661636"/>
                    </a:ext>
                  </a:extLst>
                </a:gridCol>
                <a:gridCol w="153310">
                  <a:extLst>
                    <a:ext uri="{9D8B030D-6E8A-4147-A177-3AD203B41FA5}">
                      <a16:colId xmlns:a16="http://schemas.microsoft.com/office/drawing/2014/main" val="1684813454"/>
                    </a:ext>
                  </a:extLst>
                </a:gridCol>
                <a:gridCol w="416127">
                  <a:extLst>
                    <a:ext uri="{9D8B030D-6E8A-4147-A177-3AD203B41FA5}">
                      <a16:colId xmlns:a16="http://schemas.microsoft.com/office/drawing/2014/main" val="1024795344"/>
                    </a:ext>
                  </a:extLst>
                </a:gridCol>
                <a:gridCol w="372324">
                  <a:extLst>
                    <a:ext uri="{9D8B030D-6E8A-4147-A177-3AD203B41FA5}">
                      <a16:colId xmlns:a16="http://schemas.microsoft.com/office/drawing/2014/main" val="3273668053"/>
                    </a:ext>
                  </a:extLst>
                </a:gridCol>
                <a:gridCol w="525634">
                  <a:extLst>
                    <a:ext uri="{9D8B030D-6E8A-4147-A177-3AD203B41FA5}">
                      <a16:colId xmlns:a16="http://schemas.microsoft.com/office/drawing/2014/main" val="80932134"/>
                    </a:ext>
                  </a:extLst>
                </a:gridCol>
                <a:gridCol w="536585">
                  <a:extLst>
                    <a:ext uri="{9D8B030D-6E8A-4147-A177-3AD203B41FA5}">
                      <a16:colId xmlns:a16="http://schemas.microsoft.com/office/drawing/2014/main" val="3667615165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4157898356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1943554099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286376245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1155918058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471662039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677153544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395502010"/>
                    </a:ext>
                  </a:extLst>
                </a:gridCol>
              </a:tblGrid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2021-2022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>
                          <a:effectLst/>
                        </a:rPr>
                        <a:t>2022-2023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1061727566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Realisatie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1229747390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 dirty="0">
                          <a:effectLst/>
                        </a:rPr>
                        <a:t>Recapitulatie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527094839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Huurlasten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16.272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19.680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20.355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2743427623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Afdrachten KNKV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6.677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6.910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7.130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491752224"/>
                  </a:ext>
                </a:extLst>
              </a:tr>
              <a:tr h="3684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Overige vaste kosten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11.360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12.900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11.730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610729436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</a:rPr>
                        <a:t>34.309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</a:rPr>
                        <a:t>39.490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</a:rPr>
                        <a:t>39.215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363829198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Overige kosten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5.856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4.720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5.150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57894447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998257792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9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40.165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44.210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44.365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372780215"/>
                  </a:ext>
                </a:extLst>
              </a:tr>
            </a:tbl>
          </a:graphicData>
        </a:graphic>
      </p:graphicFrame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E43BBE-2200-490A-BDDE-F309EAF0E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nl-NL" sz="9600" dirty="0"/>
              <a:t>PERCENTAGES</a:t>
            </a:r>
          </a:p>
          <a:p>
            <a:endParaRPr lang="nl-NL" dirty="0"/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CC2A4A41-4797-4C4D-9E5A-DB08AE087EC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61571392"/>
              </p:ext>
            </p:extLst>
          </p:nvPr>
        </p:nvGraphicFramePr>
        <p:xfrm>
          <a:off x="6172200" y="2505075"/>
          <a:ext cx="5183189" cy="3684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060">
                  <a:extLst>
                    <a:ext uri="{9D8B030D-6E8A-4147-A177-3AD203B41FA5}">
                      <a16:colId xmlns:a16="http://schemas.microsoft.com/office/drawing/2014/main" val="1097527715"/>
                    </a:ext>
                  </a:extLst>
                </a:gridCol>
                <a:gridCol w="154065">
                  <a:extLst>
                    <a:ext uri="{9D8B030D-6E8A-4147-A177-3AD203B41FA5}">
                      <a16:colId xmlns:a16="http://schemas.microsoft.com/office/drawing/2014/main" val="3582921508"/>
                    </a:ext>
                  </a:extLst>
                </a:gridCol>
                <a:gridCol w="418177">
                  <a:extLst>
                    <a:ext uri="{9D8B030D-6E8A-4147-A177-3AD203B41FA5}">
                      <a16:colId xmlns:a16="http://schemas.microsoft.com/office/drawing/2014/main" val="2342943460"/>
                    </a:ext>
                  </a:extLst>
                </a:gridCol>
                <a:gridCol w="374158">
                  <a:extLst>
                    <a:ext uri="{9D8B030D-6E8A-4147-A177-3AD203B41FA5}">
                      <a16:colId xmlns:a16="http://schemas.microsoft.com/office/drawing/2014/main" val="1994213745"/>
                    </a:ext>
                  </a:extLst>
                </a:gridCol>
                <a:gridCol w="528223">
                  <a:extLst>
                    <a:ext uri="{9D8B030D-6E8A-4147-A177-3AD203B41FA5}">
                      <a16:colId xmlns:a16="http://schemas.microsoft.com/office/drawing/2014/main" val="912294867"/>
                    </a:ext>
                  </a:extLst>
                </a:gridCol>
                <a:gridCol w="539228">
                  <a:extLst>
                    <a:ext uri="{9D8B030D-6E8A-4147-A177-3AD203B41FA5}">
                      <a16:colId xmlns:a16="http://schemas.microsoft.com/office/drawing/2014/main" val="858679639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3157241925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3696069225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3950578012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2363244761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4125111464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1124213433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819124252"/>
                    </a:ext>
                  </a:extLst>
                </a:gridCol>
              </a:tblGrid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2021-2022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>
                          <a:effectLst/>
                        </a:rPr>
                        <a:t>2022-2023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2914587607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Realisatie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1396409543"/>
                  </a:ext>
                </a:extLst>
              </a:tr>
              <a:tr h="3684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</a:rPr>
                        <a:t>Kosten in percentage van totale opbrengsten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1242846148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Huurlasten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40,52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47,89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52,69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2825072464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Afdrachten KNKV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16,62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16,81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18,46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2433035924"/>
                  </a:ext>
                </a:extLst>
              </a:tr>
              <a:tr h="3684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Overige vaste kosten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28,28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31,39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30,37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841145716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85,42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96,09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101,52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147953703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Overige kosten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14,58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11,49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13,33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2908802932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98506644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0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107,58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114,85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20708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455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BD9B19-BF73-47F1-911D-EF1DADD7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SAMENVATTING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9E2E68-BA1D-4545-8264-C11AB0AD8C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OPBRENGSTEN</a:t>
            </a:r>
          </a:p>
        </p:txBody>
      </p:sp>
      <p:graphicFrame>
        <p:nvGraphicFramePr>
          <p:cNvPr id="10" name="Tijdelijke aanduiding voor inhoud 9">
            <a:extLst>
              <a:ext uri="{FF2B5EF4-FFF2-40B4-BE49-F238E27FC236}">
                <a16:creationId xmlns:a16="http://schemas.microsoft.com/office/drawing/2014/main" id="{E6465895-3B6B-48C7-A81C-E3DC8D87693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61611092"/>
              </p:ext>
            </p:extLst>
          </p:nvPr>
        </p:nvGraphicFramePr>
        <p:xfrm>
          <a:off x="839790" y="2505075"/>
          <a:ext cx="5157783" cy="368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59">
                  <a:extLst>
                    <a:ext uri="{9D8B030D-6E8A-4147-A177-3AD203B41FA5}">
                      <a16:colId xmlns:a16="http://schemas.microsoft.com/office/drawing/2014/main" val="1695041374"/>
                    </a:ext>
                  </a:extLst>
                </a:gridCol>
                <a:gridCol w="153310">
                  <a:extLst>
                    <a:ext uri="{9D8B030D-6E8A-4147-A177-3AD203B41FA5}">
                      <a16:colId xmlns:a16="http://schemas.microsoft.com/office/drawing/2014/main" val="204415004"/>
                    </a:ext>
                  </a:extLst>
                </a:gridCol>
                <a:gridCol w="416127">
                  <a:extLst>
                    <a:ext uri="{9D8B030D-6E8A-4147-A177-3AD203B41FA5}">
                      <a16:colId xmlns:a16="http://schemas.microsoft.com/office/drawing/2014/main" val="2687697489"/>
                    </a:ext>
                  </a:extLst>
                </a:gridCol>
                <a:gridCol w="372324">
                  <a:extLst>
                    <a:ext uri="{9D8B030D-6E8A-4147-A177-3AD203B41FA5}">
                      <a16:colId xmlns:a16="http://schemas.microsoft.com/office/drawing/2014/main" val="638152916"/>
                    </a:ext>
                  </a:extLst>
                </a:gridCol>
                <a:gridCol w="525634">
                  <a:extLst>
                    <a:ext uri="{9D8B030D-6E8A-4147-A177-3AD203B41FA5}">
                      <a16:colId xmlns:a16="http://schemas.microsoft.com/office/drawing/2014/main" val="512143354"/>
                    </a:ext>
                  </a:extLst>
                </a:gridCol>
                <a:gridCol w="536585">
                  <a:extLst>
                    <a:ext uri="{9D8B030D-6E8A-4147-A177-3AD203B41FA5}">
                      <a16:colId xmlns:a16="http://schemas.microsoft.com/office/drawing/2014/main" val="127917336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812359359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1834472184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1238378768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746369081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1223679555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474671019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303871135"/>
                    </a:ext>
                  </a:extLst>
                </a:gridCol>
              </a:tblGrid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2021-2022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>
                          <a:effectLst/>
                        </a:rPr>
                        <a:t>2022-2023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495376698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Realisatie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567542467"/>
                  </a:ext>
                </a:extLst>
              </a:tr>
              <a:tr h="409399">
                <a:tc gridSpan="9"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 dirty="0">
                          <a:effectLst/>
                        </a:rPr>
                        <a:t>Opbrengsten in percentage van totale opbrengsten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69781892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Contributies / kledingbijdrage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45,83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42,76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45,81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549241246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Opbrengst sponsoring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15,07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12,71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12,53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2174180296"/>
                  </a:ext>
                </a:extLst>
              </a:tr>
              <a:tr h="4093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Netto baropbrengst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11,37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19,10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15,14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886138351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Overige opbrengsten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27,73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25,43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26,52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541116210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642024522"/>
                  </a:ext>
                </a:extLst>
              </a:tr>
              <a:tr h="4093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9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222660537"/>
                  </a:ext>
                </a:extLst>
              </a:tr>
            </a:tbl>
          </a:graphicData>
        </a:graphic>
      </p:graphicFrame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81BDB1DF-29C8-43C4-B0E0-11CE3CB3F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>
            <a:normAutofit/>
          </a:bodyPr>
          <a:lstStyle/>
          <a:p>
            <a:r>
              <a:rPr lang="nl-NL" sz="3600" dirty="0"/>
              <a:t>KOSTEN</a:t>
            </a:r>
          </a:p>
        </p:txBody>
      </p:sp>
      <p:graphicFrame>
        <p:nvGraphicFramePr>
          <p:cNvPr id="9" name="Tijdelijke aanduiding voor inhoud 8">
            <a:extLst>
              <a:ext uri="{FF2B5EF4-FFF2-40B4-BE49-F238E27FC236}">
                <a16:creationId xmlns:a16="http://schemas.microsoft.com/office/drawing/2014/main" id="{E9B6220C-AA28-4BD3-A6D0-334AD090945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75932452"/>
              </p:ext>
            </p:extLst>
          </p:nvPr>
        </p:nvGraphicFramePr>
        <p:xfrm>
          <a:off x="6174297" y="2505075"/>
          <a:ext cx="5181092" cy="3684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63">
                  <a:extLst>
                    <a:ext uri="{9D8B030D-6E8A-4147-A177-3AD203B41FA5}">
                      <a16:colId xmlns:a16="http://schemas.microsoft.com/office/drawing/2014/main" val="2809174295"/>
                    </a:ext>
                  </a:extLst>
                </a:gridCol>
                <a:gridCol w="154065">
                  <a:extLst>
                    <a:ext uri="{9D8B030D-6E8A-4147-A177-3AD203B41FA5}">
                      <a16:colId xmlns:a16="http://schemas.microsoft.com/office/drawing/2014/main" val="3731976791"/>
                    </a:ext>
                  </a:extLst>
                </a:gridCol>
                <a:gridCol w="418177">
                  <a:extLst>
                    <a:ext uri="{9D8B030D-6E8A-4147-A177-3AD203B41FA5}">
                      <a16:colId xmlns:a16="http://schemas.microsoft.com/office/drawing/2014/main" val="2627777751"/>
                    </a:ext>
                  </a:extLst>
                </a:gridCol>
                <a:gridCol w="374158">
                  <a:extLst>
                    <a:ext uri="{9D8B030D-6E8A-4147-A177-3AD203B41FA5}">
                      <a16:colId xmlns:a16="http://schemas.microsoft.com/office/drawing/2014/main" val="3760188942"/>
                    </a:ext>
                  </a:extLst>
                </a:gridCol>
                <a:gridCol w="528223">
                  <a:extLst>
                    <a:ext uri="{9D8B030D-6E8A-4147-A177-3AD203B41FA5}">
                      <a16:colId xmlns:a16="http://schemas.microsoft.com/office/drawing/2014/main" val="1448913990"/>
                    </a:ext>
                  </a:extLst>
                </a:gridCol>
                <a:gridCol w="539228">
                  <a:extLst>
                    <a:ext uri="{9D8B030D-6E8A-4147-A177-3AD203B41FA5}">
                      <a16:colId xmlns:a16="http://schemas.microsoft.com/office/drawing/2014/main" val="4251250763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2560388890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3693339228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1961604284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2158405015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1313633527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190232426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1101796042"/>
                    </a:ext>
                  </a:extLst>
                </a:gridCol>
              </a:tblGrid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2021-2022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>
                          <a:effectLst/>
                        </a:rPr>
                        <a:t>2022-2023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3221881894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Realisatie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3030314299"/>
                  </a:ext>
                </a:extLst>
              </a:tr>
              <a:tr h="368459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</a:rPr>
                        <a:t>Kosten in percentage van totale opbrengsten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4231668612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Huurlasten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40,52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47,89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52,69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626122987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Afdrachten KNKV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16,62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16,81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18,46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103276992"/>
                  </a:ext>
                </a:extLst>
              </a:tr>
              <a:tr h="3684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Overige vaste kosten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28,28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31,39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30,37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967170251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85,42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96,09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</a:rPr>
                        <a:t>101,52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006865055"/>
                  </a:ext>
                </a:extLst>
              </a:tr>
              <a:tr h="3684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Overige kosten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14,58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11,49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13,33</a:t>
                      </a:r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224639116"/>
                  </a:ext>
                </a:extLst>
              </a:tr>
              <a:tr h="36845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1746549427"/>
                  </a:ext>
                </a:extLst>
              </a:tr>
              <a:tr h="3684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0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107,58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114,85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836555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556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13AC5-23F3-4C36-9A61-908414AC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EXPLOTATIERESULTAAT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5406FFE-B365-44BF-BFE1-0A8B831308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812656"/>
              </p:ext>
            </p:extLst>
          </p:nvPr>
        </p:nvGraphicFramePr>
        <p:xfrm>
          <a:off x="838200" y="1887522"/>
          <a:ext cx="10515603" cy="432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857">
                  <a:extLst>
                    <a:ext uri="{9D8B030D-6E8A-4147-A177-3AD203B41FA5}">
                      <a16:colId xmlns:a16="http://schemas.microsoft.com/office/drawing/2014/main" val="1708872203"/>
                    </a:ext>
                  </a:extLst>
                </a:gridCol>
                <a:gridCol w="313230">
                  <a:extLst>
                    <a:ext uri="{9D8B030D-6E8A-4147-A177-3AD203B41FA5}">
                      <a16:colId xmlns:a16="http://schemas.microsoft.com/office/drawing/2014/main" val="3330323337"/>
                    </a:ext>
                  </a:extLst>
                </a:gridCol>
                <a:gridCol w="850199">
                  <a:extLst>
                    <a:ext uri="{9D8B030D-6E8A-4147-A177-3AD203B41FA5}">
                      <a16:colId xmlns:a16="http://schemas.microsoft.com/office/drawing/2014/main" val="2799392053"/>
                    </a:ext>
                  </a:extLst>
                </a:gridCol>
                <a:gridCol w="760703">
                  <a:extLst>
                    <a:ext uri="{9D8B030D-6E8A-4147-A177-3AD203B41FA5}">
                      <a16:colId xmlns:a16="http://schemas.microsoft.com/office/drawing/2014/main" val="1707400753"/>
                    </a:ext>
                  </a:extLst>
                </a:gridCol>
                <a:gridCol w="1073933">
                  <a:extLst>
                    <a:ext uri="{9D8B030D-6E8A-4147-A177-3AD203B41FA5}">
                      <a16:colId xmlns:a16="http://schemas.microsoft.com/office/drawing/2014/main" val="4043330691"/>
                    </a:ext>
                  </a:extLst>
                </a:gridCol>
                <a:gridCol w="1096308">
                  <a:extLst>
                    <a:ext uri="{9D8B030D-6E8A-4147-A177-3AD203B41FA5}">
                      <a16:colId xmlns:a16="http://schemas.microsoft.com/office/drawing/2014/main" val="3778067360"/>
                    </a:ext>
                  </a:extLst>
                </a:gridCol>
                <a:gridCol w="1387164">
                  <a:extLst>
                    <a:ext uri="{9D8B030D-6E8A-4147-A177-3AD203B41FA5}">
                      <a16:colId xmlns:a16="http://schemas.microsoft.com/office/drawing/2014/main" val="1752687154"/>
                    </a:ext>
                  </a:extLst>
                </a:gridCol>
                <a:gridCol w="201363">
                  <a:extLst>
                    <a:ext uri="{9D8B030D-6E8A-4147-A177-3AD203B41FA5}">
                      <a16:colId xmlns:a16="http://schemas.microsoft.com/office/drawing/2014/main" val="1498109893"/>
                    </a:ext>
                  </a:extLst>
                </a:gridCol>
                <a:gridCol w="1375978">
                  <a:extLst>
                    <a:ext uri="{9D8B030D-6E8A-4147-A177-3AD203B41FA5}">
                      <a16:colId xmlns:a16="http://schemas.microsoft.com/office/drawing/2014/main" val="1631863053"/>
                    </a:ext>
                  </a:extLst>
                </a:gridCol>
                <a:gridCol w="201363">
                  <a:extLst>
                    <a:ext uri="{9D8B030D-6E8A-4147-A177-3AD203B41FA5}">
                      <a16:colId xmlns:a16="http://schemas.microsoft.com/office/drawing/2014/main" val="2630683598"/>
                    </a:ext>
                  </a:extLst>
                </a:gridCol>
                <a:gridCol w="1375978">
                  <a:extLst>
                    <a:ext uri="{9D8B030D-6E8A-4147-A177-3AD203B41FA5}">
                      <a16:colId xmlns:a16="http://schemas.microsoft.com/office/drawing/2014/main" val="777212509"/>
                    </a:ext>
                  </a:extLst>
                </a:gridCol>
                <a:gridCol w="201363">
                  <a:extLst>
                    <a:ext uri="{9D8B030D-6E8A-4147-A177-3AD203B41FA5}">
                      <a16:colId xmlns:a16="http://schemas.microsoft.com/office/drawing/2014/main" val="3941587918"/>
                    </a:ext>
                  </a:extLst>
                </a:gridCol>
                <a:gridCol w="1387164">
                  <a:extLst>
                    <a:ext uri="{9D8B030D-6E8A-4147-A177-3AD203B41FA5}">
                      <a16:colId xmlns:a16="http://schemas.microsoft.com/office/drawing/2014/main" val="4184165003"/>
                    </a:ext>
                  </a:extLst>
                </a:gridCol>
              </a:tblGrid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8393570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9821816"/>
                  </a:ext>
                </a:extLst>
              </a:tr>
              <a:tr h="240484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Opbrengst contributies minus vaste kosten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7144195"/>
                  </a:ext>
                </a:extLst>
              </a:tr>
              <a:tr h="2404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Inkomsten uit contributies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18.404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17.570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17.695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7153674"/>
                  </a:ext>
                </a:extLst>
              </a:tr>
              <a:tr h="240484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Huurlasten / afdrachten KNKV / vaste lasten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34.309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39.490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39.215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290678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2585385"/>
                  </a:ext>
                </a:extLst>
              </a:tr>
              <a:tr h="240484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Per saldo hogere kosten t.o.v. contributies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-15.905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-21.920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-21.520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9719139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161576"/>
                  </a:ext>
                </a:extLst>
              </a:tr>
              <a:tr h="240484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Overige inkomsten / overige kosten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0630838"/>
                  </a:ext>
                </a:extLst>
              </a:tr>
              <a:tr h="2404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Opbrengst sponsoring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6.052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5.225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4.840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4867265"/>
                  </a:ext>
                </a:extLst>
              </a:tr>
              <a:tr h="2404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Netto opbrengst Bar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4.568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7.850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5.850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8982832"/>
                  </a:ext>
                </a:extLst>
              </a:tr>
              <a:tr h="2404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opbrengsten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11.139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10.450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10.245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8195155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21.759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23.525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20.935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5807350"/>
                  </a:ext>
                </a:extLst>
              </a:tr>
              <a:tr h="240484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5.856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4.720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5.150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1905361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1500072"/>
                  </a:ext>
                </a:extLst>
              </a:tr>
              <a:tr h="240484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Per saldo hogere opbrengsten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15.903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18.805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15.785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6966409"/>
                  </a:ext>
                </a:extLst>
              </a:tr>
              <a:tr h="240484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5920684"/>
                  </a:ext>
                </a:extLst>
              </a:tr>
              <a:tr h="2404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EXPLOITATIERESULTAAT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-2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-3.115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-5.735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1689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5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9A8D2-3F1C-43A4-BC28-90FB5AFE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BALANS PER 30 JUNI 2022</a:t>
            </a:r>
            <a:br>
              <a:rPr lang="nl-NL" dirty="0"/>
            </a:br>
            <a:r>
              <a:rPr lang="nl-NL" sz="2000" dirty="0"/>
              <a:t>(bedragen in hele euro’s)</a:t>
            </a:r>
            <a:endParaRPr lang="nl-NL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D8B5DE9E-5C89-409A-B834-7EF12E5E86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374717"/>
              </p:ext>
            </p:extLst>
          </p:nvPr>
        </p:nvGraphicFramePr>
        <p:xfrm>
          <a:off x="838200" y="1825627"/>
          <a:ext cx="10515600" cy="4351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1">
                  <a:extLst>
                    <a:ext uri="{9D8B030D-6E8A-4147-A177-3AD203B41FA5}">
                      <a16:colId xmlns:a16="http://schemas.microsoft.com/office/drawing/2014/main" val="1645942060"/>
                    </a:ext>
                  </a:extLst>
                </a:gridCol>
                <a:gridCol w="312565">
                  <a:extLst>
                    <a:ext uri="{9D8B030D-6E8A-4147-A177-3AD203B41FA5}">
                      <a16:colId xmlns:a16="http://schemas.microsoft.com/office/drawing/2014/main" val="2279296655"/>
                    </a:ext>
                  </a:extLst>
                </a:gridCol>
                <a:gridCol w="848391">
                  <a:extLst>
                    <a:ext uri="{9D8B030D-6E8A-4147-A177-3AD203B41FA5}">
                      <a16:colId xmlns:a16="http://schemas.microsoft.com/office/drawing/2014/main" val="1346832655"/>
                    </a:ext>
                  </a:extLst>
                </a:gridCol>
                <a:gridCol w="759087">
                  <a:extLst>
                    <a:ext uri="{9D8B030D-6E8A-4147-A177-3AD203B41FA5}">
                      <a16:colId xmlns:a16="http://schemas.microsoft.com/office/drawing/2014/main" val="826552068"/>
                    </a:ext>
                  </a:extLst>
                </a:gridCol>
                <a:gridCol w="1071654">
                  <a:extLst>
                    <a:ext uri="{9D8B030D-6E8A-4147-A177-3AD203B41FA5}">
                      <a16:colId xmlns:a16="http://schemas.microsoft.com/office/drawing/2014/main" val="3804090310"/>
                    </a:ext>
                  </a:extLst>
                </a:gridCol>
                <a:gridCol w="1093981">
                  <a:extLst>
                    <a:ext uri="{9D8B030D-6E8A-4147-A177-3AD203B41FA5}">
                      <a16:colId xmlns:a16="http://schemas.microsoft.com/office/drawing/2014/main" val="2152737916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2313439765"/>
                    </a:ext>
                  </a:extLst>
                </a:gridCol>
                <a:gridCol w="213523">
                  <a:extLst>
                    <a:ext uri="{9D8B030D-6E8A-4147-A177-3AD203B41FA5}">
                      <a16:colId xmlns:a16="http://schemas.microsoft.com/office/drawing/2014/main" val="2028388152"/>
                    </a:ext>
                  </a:extLst>
                </a:gridCol>
                <a:gridCol w="1371631">
                  <a:extLst>
                    <a:ext uri="{9D8B030D-6E8A-4147-A177-3AD203B41FA5}">
                      <a16:colId xmlns:a16="http://schemas.microsoft.com/office/drawing/2014/main" val="3101703626"/>
                    </a:ext>
                  </a:extLst>
                </a:gridCol>
                <a:gridCol w="200935">
                  <a:extLst>
                    <a:ext uri="{9D8B030D-6E8A-4147-A177-3AD203B41FA5}">
                      <a16:colId xmlns:a16="http://schemas.microsoft.com/office/drawing/2014/main" val="2835402454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187172264"/>
                    </a:ext>
                  </a:extLst>
                </a:gridCol>
                <a:gridCol w="200935">
                  <a:extLst>
                    <a:ext uri="{9D8B030D-6E8A-4147-A177-3AD203B41FA5}">
                      <a16:colId xmlns:a16="http://schemas.microsoft.com/office/drawing/2014/main" val="2188790180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1554671921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</a:rPr>
                        <a:t>30-06-2022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>
                          <a:effectLst/>
                        </a:rPr>
                        <a:t> 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>
                          <a:effectLst/>
                        </a:rPr>
                        <a:t> 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</a:rPr>
                        <a:t>30-06-2021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2651148889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</a:rPr>
                        <a:t>ACTIVA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928300160"/>
                  </a:ext>
                </a:extLst>
              </a:tr>
              <a:tr h="1673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b="1" i="1" u="none" strike="noStrike" dirty="0">
                          <a:effectLst/>
                        </a:rPr>
                        <a:t>Materiële vaste activa</a:t>
                      </a:r>
                      <a:endParaRPr lang="nl-NL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776670914"/>
                  </a:ext>
                </a:extLst>
              </a:tr>
              <a:tr h="1673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Inrichtingskosten clubgebouw 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651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741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006245175"/>
                  </a:ext>
                </a:extLst>
              </a:tr>
              <a:tr h="1673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Inventaris / spelmaterialen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4.169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3.985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883831596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Kleding 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1.224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2.703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49039688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 dirty="0">
                          <a:effectLst/>
                        </a:rPr>
                        <a:t>6.044</a:t>
                      </a:r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7.429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369293957"/>
                  </a:ext>
                </a:extLst>
              </a:tr>
              <a:tr h="167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Voorraad kantine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1.282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634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2814279224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Vorderingen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1.995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2.416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497049617"/>
                  </a:ext>
                </a:extLst>
              </a:tr>
              <a:tr h="1673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Vooruitbetaalde kosten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1.135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1.239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687704631"/>
                  </a:ext>
                </a:extLst>
              </a:tr>
              <a:tr h="167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Geldmiddelen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65.718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59.276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03283782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78220093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76.174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70.994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45218820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678502524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</a:rPr>
                        <a:t>PASSIVA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671426995"/>
                  </a:ext>
                </a:extLst>
              </a:tr>
              <a:tr h="167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b="1" i="1" u="none" strike="noStrike" dirty="0">
                          <a:effectLst/>
                        </a:rPr>
                        <a:t>Eigen vermogen</a:t>
                      </a:r>
                      <a:endParaRPr lang="nl-NL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425447574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Kapitaal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61.304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49.273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012793765"/>
                  </a:ext>
                </a:extLst>
              </a:tr>
              <a:tr h="167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Exploitatieresultaat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-2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12.031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395110718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61.302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61.304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2302375938"/>
                  </a:ext>
                </a:extLst>
              </a:tr>
              <a:tr h="1673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Voorzieningen</a:t>
                      </a:r>
                      <a:endParaRPr lang="nl-NL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524001002"/>
                  </a:ext>
                </a:extLst>
              </a:tr>
              <a:tr h="1673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Voorziening jeugdplan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2.396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2.396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463082391"/>
                  </a:ext>
                </a:extLst>
              </a:tr>
              <a:tr h="1673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Voorziening jubileum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1.500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750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56055547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3.896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3.146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653730788"/>
                  </a:ext>
                </a:extLst>
              </a:tr>
              <a:tr h="1673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Schulden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10.976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>
                          <a:effectLst/>
                        </a:rPr>
                        <a:t>6.544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292978468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241918495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76.174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70.994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val="1728937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20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1F7835-4493-494A-AEBF-50E0B4D3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OVERIGE GEGEVENS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B103E2B5-CECC-497C-8DEA-9AB309950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380694"/>
              </p:ext>
            </p:extLst>
          </p:nvPr>
        </p:nvGraphicFramePr>
        <p:xfrm>
          <a:off x="914400" y="1820411"/>
          <a:ext cx="10439403" cy="4222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749">
                  <a:extLst>
                    <a:ext uri="{9D8B030D-6E8A-4147-A177-3AD203B41FA5}">
                      <a16:colId xmlns:a16="http://schemas.microsoft.com/office/drawing/2014/main" val="4236085317"/>
                    </a:ext>
                  </a:extLst>
                </a:gridCol>
                <a:gridCol w="310960">
                  <a:extLst>
                    <a:ext uri="{9D8B030D-6E8A-4147-A177-3AD203B41FA5}">
                      <a16:colId xmlns:a16="http://schemas.microsoft.com/office/drawing/2014/main" val="330302130"/>
                    </a:ext>
                  </a:extLst>
                </a:gridCol>
                <a:gridCol w="844038">
                  <a:extLst>
                    <a:ext uri="{9D8B030D-6E8A-4147-A177-3AD203B41FA5}">
                      <a16:colId xmlns:a16="http://schemas.microsoft.com/office/drawing/2014/main" val="684501309"/>
                    </a:ext>
                  </a:extLst>
                </a:gridCol>
                <a:gridCol w="755191">
                  <a:extLst>
                    <a:ext uri="{9D8B030D-6E8A-4147-A177-3AD203B41FA5}">
                      <a16:colId xmlns:a16="http://schemas.microsoft.com/office/drawing/2014/main" val="3796951884"/>
                    </a:ext>
                  </a:extLst>
                </a:gridCol>
                <a:gridCol w="1066151">
                  <a:extLst>
                    <a:ext uri="{9D8B030D-6E8A-4147-A177-3AD203B41FA5}">
                      <a16:colId xmlns:a16="http://schemas.microsoft.com/office/drawing/2014/main" val="3763111089"/>
                    </a:ext>
                  </a:extLst>
                </a:gridCol>
                <a:gridCol w="1088364">
                  <a:extLst>
                    <a:ext uri="{9D8B030D-6E8A-4147-A177-3AD203B41FA5}">
                      <a16:colId xmlns:a16="http://schemas.microsoft.com/office/drawing/2014/main" val="1231359252"/>
                    </a:ext>
                  </a:extLst>
                </a:gridCol>
                <a:gridCol w="1377112">
                  <a:extLst>
                    <a:ext uri="{9D8B030D-6E8A-4147-A177-3AD203B41FA5}">
                      <a16:colId xmlns:a16="http://schemas.microsoft.com/office/drawing/2014/main" val="1126396612"/>
                    </a:ext>
                  </a:extLst>
                </a:gridCol>
                <a:gridCol w="199904">
                  <a:extLst>
                    <a:ext uri="{9D8B030D-6E8A-4147-A177-3AD203B41FA5}">
                      <a16:colId xmlns:a16="http://schemas.microsoft.com/office/drawing/2014/main" val="397580970"/>
                    </a:ext>
                  </a:extLst>
                </a:gridCol>
                <a:gridCol w="1366007">
                  <a:extLst>
                    <a:ext uri="{9D8B030D-6E8A-4147-A177-3AD203B41FA5}">
                      <a16:colId xmlns:a16="http://schemas.microsoft.com/office/drawing/2014/main" val="3434446375"/>
                    </a:ext>
                  </a:extLst>
                </a:gridCol>
                <a:gridCol w="199904">
                  <a:extLst>
                    <a:ext uri="{9D8B030D-6E8A-4147-A177-3AD203B41FA5}">
                      <a16:colId xmlns:a16="http://schemas.microsoft.com/office/drawing/2014/main" val="2841594280"/>
                    </a:ext>
                  </a:extLst>
                </a:gridCol>
                <a:gridCol w="1366007">
                  <a:extLst>
                    <a:ext uri="{9D8B030D-6E8A-4147-A177-3AD203B41FA5}">
                      <a16:colId xmlns:a16="http://schemas.microsoft.com/office/drawing/2014/main" val="1974104746"/>
                    </a:ext>
                  </a:extLst>
                </a:gridCol>
                <a:gridCol w="199904">
                  <a:extLst>
                    <a:ext uri="{9D8B030D-6E8A-4147-A177-3AD203B41FA5}">
                      <a16:colId xmlns:a16="http://schemas.microsoft.com/office/drawing/2014/main" val="3193238171"/>
                    </a:ext>
                  </a:extLst>
                </a:gridCol>
                <a:gridCol w="1377112">
                  <a:extLst>
                    <a:ext uri="{9D8B030D-6E8A-4147-A177-3AD203B41FA5}">
                      <a16:colId xmlns:a16="http://schemas.microsoft.com/office/drawing/2014/main" val="1700579783"/>
                    </a:ext>
                  </a:extLst>
                </a:gridCol>
              </a:tblGrid>
              <a:tr h="16621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216292"/>
                  </a:ext>
                </a:extLst>
              </a:tr>
              <a:tr h="18299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408601"/>
                  </a:ext>
                </a:extLst>
              </a:tr>
              <a:tr h="1829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Contributieregeling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5924771"/>
                  </a:ext>
                </a:extLst>
              </a:tr>
              <a:tr h="18299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De volgende contributieregeling is van toepassing: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851186"/>
                  </a:ext>
                </a:extLst>
              </a:tr>
              <a:tr h="18299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sng" strike="noStrike" dirty="0">
                          <a:effectLst/>
                        </a:rPr>
                        <a:t>€</a:t>
                      </a:r>
                      <a:endParaRPr lang="nl-NL" sz="1100" b="0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sng" strike="noStrike">
                          <a:effectLst/>
                        </a:rPr>
                        <a:t>€</a:t>
                      </a:r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sng" strike="noStrike">
                          <a:effectLst/>
                        </a:rPr>
                        <a:t>€</a:t>
                      </a:r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4335130"/>
                  </a:ext>
                </a:extLst>
              </a:tr>
              <a:tr h="1829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Senioren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202,00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202,00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212,20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1839389"/>
                  </a:ext>
                </a:extLst>
              </a:tr>
              <a:tr h="1829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Junioren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130,50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130,50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137,20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260002"/>
                  </a:ext>
                </a:extLst>
              </a:tr>
              <a:tr h="1829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Aspiranten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117,00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117,00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123,00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8093599"/>
                  </a:ext>
                </a:extLst>
              </a:tr>
              <a:tr h="1829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Pupillen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69,50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69,50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73,00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5102737"/>
                  </a:ext>
                </a:extLst>
              </a:tr>
              <a:tr h="1829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Welpen / kangoeroes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39,00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39,00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41,00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0893317"/>
                  </a:ext>
                </a:extLst>
              </a:tr>
              <a:tr h="1829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Niet spelende leden - trainende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88,50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88,50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93,00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9376740"/>
                  </a:ext>
                </a:extLst>
              </a:tr>
              <a:tr h="18299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Niet spelende leden - trainende leden - plus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132,50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132,50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139,20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2005866"/>
                  </a:ext>
                </a:extLst>
              </a:tr>
              <a:tr h="18299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Rustende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35,00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35,00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35,00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6477904"/>
                  </a:ext>
                </a:extLst>
              </a:tr>
              <a:tr h="18299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8352672"/>
                  </a:ext>
                </a:extLst>
              </a:tr>
              <a:tr h="192622">
                <a:tc gridSpan="1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Bij aanvang lidmaatschap in de loop van het seizoen wordt de contributie naar tijdsgelang berekend.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398214"/>
                  </a:ext>
                </a:extLst>
              </a:tr>
              <a:tr h="18299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Contributietabel: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2096660"/>
                  </a:ext>
                </a:extLst>
              </a:tr>
              <a:tr h="1829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aanvang tussen 1 juli / 30 september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= 12 mnd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6463436"/>
                  </a:ext>
                </a:extLst>
              </a:tr>
              <a:tr h="18299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aanvang tussen 1 oktober  / 31 december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= 9 mnd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377186"/>
                  </a:ext>
                </a:extLst>
              </a:tr>
              <a:tr h="192622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aanvang tussen 1 januari  / 31 maart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= 6 mnd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0665230"/>
                  </a:ext>
                </a:extLst>
              </a:tr>
              <a:tr h="1829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aanvang tussen 1 april  / 30 juni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= 3 mnd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3233879"/>
                  </a:ext>
                </a:extLst>
              </a:tr>
              <a:tr h="182991">
                <a:tc gridSpan="1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Bij opzegging in de loop van het seizoen is het gehele contributiebedrag verschuldigd.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51354"/>
                  </a:ext>
                </a:extLst>
              </a:tr>
              <a:tr h="18299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9144159"/>
                  </a:ext>
                </a:extLst>
              </a:tr>
              <a:tr h="18299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Toegepaste gemiddelde contributieverhoging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2,50%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5,00%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3477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9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D4C11E3-15A9-46E8-97C9-1FF25C847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72881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Presentatie: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D99B4FC3-D76D-48B1-A20E-133468443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46246"/>
            <a:ext cx="9144000" cy="4320330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600" dirty="0" err="1"/>
              <a:t>Exploitatie-overzicht</a:t>
            </a:r>
            <a:r>
              <a:rPr lang="nl-NL" sz="3600" dirty="0"/>
              <a:t>:</a:t>
            </a:r>
          </a:p>
          <a:p>
            <a:pPr algn="l"/>
            <a:r>
              <a:rPr lang="nl-NL" sz="3600" dirty="0"/>
              <a:t>      - 2021-2022: realisatie en begroting</a:t>
            </a:r>
          </a:p>
          <a:p>
            <a:pPr algn="l"/>
            <a:r>
              <a:rPr lang="nl-NL" sz="3600" dirty="0"/>
              <a:t>      </a:t>
            </a:r>
            <a:r>
              <a:rPr lang="nl-NL" sz="3600"/>
              <a:t>- 2022-2023</a:t>
            </a:r>
            <a:r>
              <a:rPr lang="nl-NL" sz="3600" dirty="0"/>
              <a:t>: begroting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Opbrengsten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Kosten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Balans per 30 juni 2022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Overige gegevens: contributies </a:t>
            </a:r>
          </a:p>
        </p:txBody>
      </p:sp>
    </p:spTree>
    <p:extLst>
      <p:ext uri="{BB962C8B-B14F-4D97-AF65-F5344CB8AC3E}">
        <p14:creationId xmlns:p14="http://schemas.microsoft.com/office/powerpoint/2010/main" val="256966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0E5A2-FE9B-452F-B177-C7CCD1BF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OPBRENGSTEN - 1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23097841-F5C8-47BC-BCCC-32AC2F6F3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734476"/>
              </p:ext>
            </p:extLst>
          </p:nvPr>
        </p:nvGraphicFramePr>
        <p:xfrm>
          <a:off x="947957" y="1870745"/>
          <a:ext cx="10405845" cy="4093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210">
                  <a:extLst>
                    <a:ext uri="{9D8B030D-6E8A-4147-A177-3AD203B41FA5}">
                      <a16:colId xmlns:a16="http://schemas.microsoft.com/office/drawing/2014/main" val="3489278632"/>
                    </a:ext>
                  </a:extLst>
                </a:gridCol>
                <a:gridCol w="309303">
                  <a:extLst>
                    <a:ext uri="{9D8B030D-6E8A-4147-A177-3AD203B41FA5}">
                      <a16:colId xmlns:a16="http://schemas.microsoft.com/office/drawing/2014/main" val="1505940373"/>
                    </a:ext>
                  </a:extLst>
                </a:gridCol>
                <a:gridCol w="839537">
                  <a:extLst>
                    <a:ext uri="{9D8B030D-6E8A-4147-A177-3AD203B41FA5}">
                      <a16:colId xmlns:a16="http://schemas.microsoft.com/office/drawing/2014/main" val="3862569696"/>
                    </a:ext>
                  </a:extLst>
                </a:gridCol>
                <a:gridCol w="751165">
                  <a:extLst>
                    <a:ext uri="{9D8B030D-6E8A-4147-A177-3AD203B41FA5}">
                      <a16:colId xmlns:a16="http://schemas.microsoft.com/office/drawing/2014/main" val="1114304226"/>
                    </a:ext>
                  </a:extLst>
                </a:gridCol>
                <a:gridCol w="1060467">
                  <a:extLst>
                    <a:ext uri="{9D8B030D-6E8A-4147-A177-3AD203B41FA5}">
                      <a16:colId xmlns:a16="http://schemas.microsoft.com/office/drawing/2014/main" val="1635053935"/>
                    </a:ext>
                  </a:extLst>
                </a:gridCol>
                <a:gridCol w="1082561">
                  <a:extLst>
                    <a:ext uri="{9D8B030D-6E8A-4147-A177-3AD203B41FA5}">
                      <a16:colId xmlns:a16="http://schemas.microsoft.com/office/drawing/2014/main" val="2708828801"/>
                    </a:ext>
                  </a:extLst>
                </a:gridCol>
                <a:gridCol w="1369772">
                  <a:extLst>
                    <a:ext uri="{9D8B030D-6E8A-4147-A177-3AD203B41FA5}">
                      <a16:colId xmlns:a16="http://schemas.microsoft.com/office/drawing/2014/main" val="416576889"/>
                    </a:ext>
                  </a:extLst>
                </a:gridCol>
                <a:gridCol w="198838">
                  <a:extLst>
                    <a:ext uri="{9D8B030D-6E8A-4147-A177-3AD203B41FA5}">
                      <a16:colId xmlns:a16="http://schemas.microsoft.com/office/drawing/2014/main" val="3177493370"/>
                    </a:ext>
                  </a:extLst>
                </a:gridCol>
                <a:gridCol w="1369772">
                  <a:extLst>
                    <a:ext uri="{9D8B030D-6E8A-4147-A177-3AD203B41FA5}">
                      <a16:colId xmlns:a16="http://schemas.microsoft.com/office/drawing/2014/main" val="119362323"/>
                    </a:ext>
                  </a:extLst>
                </a:gridCol>
                <a:gridCol w="198838">
                  <a:extLst>
                    <a:ext uri="{9D8B030D-6E8A-4147-A177-3AD203B41FA5}">
                      <a16:colId xmlns:a16="http://schemas.microsoft.com/office/drawing/2014/main" val="4085537906"/>
                    </a:ext>
                  </a:extLst>
                </a:gridCol>
                <a:gridCol w="1369772">
                  <a:extLst>
                    <a:ext uri="{9D8B030D-6E8A-4147-A177-3AD203B41FA5}">
                      <a16:colId xmlns:a16="http://schemas.microsoft.com/office/drawing/2014/main" val="1967214838"/>
                    </a:ext>
                  </a:extLst>
                </a:gridCol>
                <a:gridCol w="198838">
                  <a:extLst>
                    <a:ext uri="{9D8B030D-6E8A-4147-A177-3AD203B41FA5}">
                      <a16:colId xmlns:a16="http://schemas.microsoft.com/office/drawing/2014/main" val="3241158802"/>
                    </a:ext>
                  </a:extLst>
                </a:gridCol>
                <a:gridCol w="1369772">
                  <a:extLst>
                    <a:ext uri="{9D8B030D-6E8A-4147-A177-3AD203B41FA5}">
                      <a16:colId xmlns:a16="http://schemas.microsoft.com/office/drawing/2014/main" val="3734182215"/>
                    </a:ext>
                  </a:extLst>
                </a:gridCol>
              </a:tblGrid>
              <a:tr h="372166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9310817"/>
                  </a:ext>
                </a:extLst>
              </a:tr>
              <a:tr h="372166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7102590"/>
                  </a:ext>
                </a:extLst>
              </a:tr>
              <a:tr h="372166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Contributies / kledingbijdrage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4212267"/>
                  </a:ext>
                </a:extLst>
              </a:tr>
              <a:tr h="372166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17.187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16.405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16.520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6708186"/>
                  </a:ext>
                </a:extLst>
              </a:tr>
              <a:tr h="372166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Kledingbijdrage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1.217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1.165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1.175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35099"/>
                  </a:ext>
                </a:extLst>
              </a:tr>
              <a:tr h="372166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6639908"/>
                  </a:ext>
                </a:extLst>
              </a:tr>
              <a:tr h="372166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18.404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 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17.570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 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17.695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126641"/>
                  </a:ext>
                </a:extLst>
              </a:tr>
              <a:tr h="372166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412091"/>
                  </a:ext>
                </a:extLst>
              </a:tr>
              <a:tr h="372166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Aantal betalende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144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132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7886861"/>
                  </a:ext>
                </a:extLst>
              </a:tr>
              <a:tr h="372166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7137467"/>
                  </a:ext>
                </a:extLst>
              </a:tr>
              <a:tr h="372166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Contributie- / kledingbijdrage per betalend lid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127,81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133,11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141,56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750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34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0E883-74FB-4688-8DC9-E7E2D092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OPBRENGSTEN - 2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C54525F3-8353-4057-8286-225CF8AEAF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092151"/>
              </p:ext>
            </p:extLst>
          </p:nvPr>
        </p:nvGraphicFramePr>
        <p:xfrm>
          <a:off x="961094" y="1879134"/>
          <a:ext cx="10269812" cy="3926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50">
                  <a:extLst>
                    <a:ext uri="{9D8B030D-6E8A-4147-A177-3AD203B41FA5}">
                      <a16:colId xmlns:a16="http://schemas.microsoft.com/office/drawing/2014/main" val="4225685673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1030454999"/>
                    </a:ext>
                  </a:extLst>
                </a:gridCol>
                <a:gridCol w="848392">
                  <a:extLst>
                    <a:ext uri="{9D8B030D-6E8A-4147-A177-3AD203B41FA5}">
                      <a16:colId xmlns:a16="http://schemas.microsoft.com/office/drawing/2014/main" val="1114525792"/>
                    </a:ext>
                  </a:extLst>
                </a:gridCol>
                <a:gridCol w="759088">
                  <a:extLst>
                    <a:ext uri="{9D8B030D-6E8A-4147-A177-3AD203B41FA5}">
                      <a16:colId xmlns:a16="http://schemas.microsoft.com/office/drawing/2014/main" val="2483908708"/>
                    </a:ext>
                  </a:extLst>
                </a:gridCol>
                <a:gridCol w="1071653">
                  <a:extLst>
                    <a:ext uri="{9D8B030D-6E8A-4147-A177-3AD203B41FA5}">
                      <a16:colId xmlns:a16="http://schemas.microsoft.com/office/drawing/2014/main" val="520797155"/>
                    </a:ext>
                  </a:extLst>
                </a:gridCol>
                <a:gridCol w="1093979">
                  <a:extLst>
                    <a:ext uri="{9D8B030D-6E8A-4147-A177-3AD203B41FA5}">
                      <a16:colId xmlns:a16="http://schemas.microsoft.com/office/drawing/2014/main" val="3714604484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3913928179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1917227066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931311551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006355147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3800395419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354079622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1076928340"/>
                    </a:ext>
                  </a:extLst>
                </a:gridCol>
              </a:tblGrid>
              <a:tr h="24537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18154"/>
                  </a:ext>
                </a:extLst>
              </a:tr>
              <a:tr h="24537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9356690"/>
                  </a:ext>
                </a:extLst>
              </a:tr>
              <a:tr h="245378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Opbrengst sponsoring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546524"/>
                  </a:ext>
                </a:extLst>
              </a:tr>
              <a:tr h="2453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Sponsorgelden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866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985718"/>
                  </a:ext>
                </a:extLst>
              </a:tr>
              <a:tr h="2453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Reclameborden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2.130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2.255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2.130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5094066"/>
                  </a:ext>
                </a:extLst>
              </a:tr>
              <a:tr h="2453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Banners website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785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915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735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0420092"/>
                  </a:ext>
                </a:extLst>
              </a:tr>
              <a:tr h="245378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sponsoropbrengsten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2.271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1.305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1.225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8364614"/>
                  </a:ext>
                </a:extLst>
              </a:tr>
              <a:tr h="24537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931827"/>
                  </a:ext>
                </a:extLst>
              </a:tr>
              <a:tr h="24537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6.052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5.225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4.840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3924178"/>
                  </a:ext>
                </a:extLst>
              </a:tr>
              <a:tr h="245378">
                <a:tc>
                  <a:txBody>
                    <a:bodyPr/>
                    <a:lstStyle/>
                    <a:p>
                      <a:pPr algn="l" fontAlgn="b"/>
                      <a:endParaRPr lang="nl-NL" sz="11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9386255"/>
                  </a:ext>
                </a:extLst>
              </a:tr>
              <a:tr h="245378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Overige sponsoropbrengsten</a:t>
                      </a:r>
                      <a:endParaRPr lang="nl-NL" sz="11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305818"/>
                  </a:ext>
                </a:extLst>
              </a:tr>
              <a:tr h="245378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VriendenLoterij - aandeel opbrengst loterij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1.301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1.155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975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274067"/>
                  </a:ext>
                </a:extLst>
              </a:tr>
              <a:tr h="2453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Sponsorkliks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150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1260949"/>
                  </a:ext>
                </a:extLst>
              </a:tr>
              <a:tr h="245378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Wedstrijdkorven - naamsvermelding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100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671938"/>
                  </a:ext>
                </a:extLst>
              </a:tr>
              <a:tr h="24537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613423"/>
                  </a:ext>
                </a:extLst>
              </a:tr>
              <a:tr h="24537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1.521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1.305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1.225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1233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00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56B65-7867-45C3-97BB-6E9241B5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OPBRENGSTEN - 3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5380546E-AB13-4B01-B745-B9F3E9AEB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634154"/>
              </p:ext>
            </p:extLst>
          </p:nvPr>
        </p:nvGraphicFramePr>
        <p:xfrm>
          <a:off x="838200" y="2139194"/>
          <a:ext cx="10515608" cy="3690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0">
                  <a:extLst>
                    <a:ext uri="{9D8B030D-6E8A-4147-A177-3AD203B41FA5}">
                      <a16:colId xmlns:a16="http://schemas.microsoft.com/office/drawing/2014/main" val="48350484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1720749398"/>
                    </a:ext>
                  </a:extLst>
                </a:gridCol>
                <a:gridCol w="848392">
                  <a:extLst>
                    <a:ext uri="{9D8B030D-6E8A-4147-A177-3AD203B41FA5}">
                      <a16:colId xmlns:a16="http://schemas.microsoft.com/office/drawing/2014/main" val="3750169562"/>
                    </a:ext>
                  </a:extLst>
                </a:gridCol>
                <a:gridCol w="759088">
                  <a:extLst>
                    <a:ext uri="{9D8B030D-6E8A-4147-A177-3AD203B41FA5}">
                      <a16:colId xmlns:a16="http://schemas.microsoft.com/office/drawing/2014/main" val="4250568717"/>
                    </a:ext>
                  </a:extLst>
                </a:gridCol>
                <a:gridCol w="1071654">
                  <a:extLst>
                    <a:ext uri="{9D8B030D-6E8A-4147-A177-3AD203B41FA5}">
                      <a16:colId xmlns:a16="http://schemas.microsoft.com/office/drawing/2014/main" val="45267988"/>
                    </a:ext>
                  </a:extLst>
                </a:gridCol>
                <a:gridCol w="1093980">
                  <a:extLst>
                    <a:ext uri="{9D8B030D-6E8A-4147-A177-3AD203B41FA5}">
                      <a16:colId xmlns:a16="http://schemas.microsoft.com/office/drawing/2014/main" val="4242858461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4064207293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346810738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2263648560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3287113248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2724386825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756396853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3384575631"/>
                    </a:ext>
                  </a:extLst>
                </a:gridCol>
              </a:tblGrid>
              <a:tr h="28070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6028729"/>
                  </a:ext>
                </a:extLst>
              </a:tr>
              <a:tr h="280708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376781"/>
                  </a:ext>
                </a:extLst>
              </a:tr>
              <a:tr h="280708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Netto baropbrengst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009197"/>
                  </a:ext>
                </a:extLst>
              </a:tr>
              <a:tr h="280708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Omzet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8.512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12.000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10.000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2310746"/>
                  </a:ext>
                </a:extLst>
              </a:tr>
              <a:tr h="280708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Inkoopwaarde van de omzet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3.886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4.000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4.000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114173"/>
                  </a:ext>
                </a:extLst>
              </a:tr>
              <a:tr h="280708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6822841"/>
                  </a:ext>
                </a:extLst>
              </a:tr>
              <a:tr h="28070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 err="1">
                          <a:effectLst/>
                          <a:highlight>
                            <a:srgbClr val="00FF00"/>
                          </a:highlight>
                        </a:rPr>
                        <a:t>Bruto-marge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4.626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8.000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6.000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7584091"/>
                  </a:ext>
                </a:extLst>
              </a:tr>
              <a:tr h="325237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Aandeel marge </a:t>
                      </a:r>
                      <a:r>
                        <a:rPr lang="nl-NL" sz="1100" u="none" strike="noStrike" dirty="0" err="1">
                          <a:effectLst/>
                        </a:rPr>
                        <a:t>TaLaNi</a:t>
                      </a:r>
                      <a:r>
                        <a:rPr lang="nl-NL" sz="1100" u="none" strike="noStrike" dirty="0">
                          <a:effectLst/>
                        </a:rPr>
                        <a:t> (gezamenlijke exploitatie)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0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6326438"/>
                  </a:ext>
                </a:extLst>
              </a:tr>
              <a:tr h="280708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kosten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-58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-150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-150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2125707"/>
                  </a:ext>
                </a:extLst>
              </a:tr>
              <a:tr h="280708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6913297"/>
                  </a:ext>
                </a:extLst>
              </a:tr>
              <a:tr h="277483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Netto-opbrengst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4.568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7.850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5.850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8280012"/>
                  </a:ext>
                </a:extLst>
              </a:tr>
              <a:tr h="280708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2292697"/>
                  </a:ext>
                </a:extLst>
              </a:tr>
              <a:tr h="280708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Bruto-marge in procenten van de omzet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54,35%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66,67%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 dirty="0">
                          <a:effectLst/>
                        </a:rPr>
                        <a:t>60,00%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6507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08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10F01-3F95-4187-8B71-95D90DF2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OPBRENGSTEN</a:t>
            </a:r>
            <a:r>
              <a:rPr lang="nl-NL" dirty="0"/>
              <a:t> - 4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5C998940-0810-4FA6-8BB0-854C61C53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760900"/>
              </p:ext>
            </p:extLst>
          </p:nvPr>
        </p:nvGraphicFramePr>
        <p:xfrm>
          <a:off x="838200" y="1963024"/>
          <a:ext cx="10515608" cy="4018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0">
                  <a:extLst>
                    <a:ext uri="{9D8B030D-6E8A-4147-A177-3AD203B41FA5}">
                      <a16:colId xmlns:a16="http://schemas.microsoft.com/office/drawing/2014/main" val="659485208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437807472"/>
                    </a:ext>
                  </a:extLst>
                </a:gridCol>
                <a:gridCol w="848392">
                  <a:extLst>
                    <a:ext uri="{9D8B030D-6E8A-4147-A177-3AD203B41FA5}">
                      <a16:colId xmlns:a16="http://schemas.microsoft.com/office/drawing/2014/main" val="2205448645"/>
                    </a:ext>
                  </a:extLst>
                </a:gridCol>
                <a:gridCol w="759088">
                  <a:extLst>
                    <a:ext uri="{9D8B030D-6E8A-4147-A177-3AD203B41FA5}">
                      <a16:colId xmlns:a16="http://schemas.microsoft.com/office/drawing/2014/main" val="1544326973"/>
                    </a:ext>
                  </a:extLst>
                </a:gridCol>
                <a:gridCol w="1071654">
                  <a:extLst>
                    <a:ext uri="{9D8B030D-6E8A-4147-A177-3AD203B41FA5}">
                      <a16:colId xmlns:a16="http://schemas.microsoft.com/office/drawing/2014/main" val="520373814"/>
                    </a:ext>
                  </a:extLst>
                </a:gridCol>
                <a:gridCol w="1093980">
                  <a:extLst>
                    <a:ext uri="{9D8B030D-6E8A-4147-A177-3AD203B41FA5}">
                      <a16:colId xmlns:a16="http://schemas.microsoft.com/office/drawing/2014/main" val="3945977491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3504073533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1298737539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3263655081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07345249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1801825916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99265706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1527586261"/>
                    </a:ext>
                  </a:extLst>
                </a:gridCol>
              </a:tblGrid>
              <a:tr h="334861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622742"/>
                  </a:ext>
                </a:extLst>
              </a:tr>
              <a:tr h="334861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7119439"/>
                  </a:ext>
                </a:extLst>
              </a:tr>
              <a:tr h="33486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Overige opbrengsten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9551640"/>
                  </a:ext>
                </a:extLst>
              </a:tr>
              <a:tr h="3348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Donaties / Vrienden van Triade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272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340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9025460"/>
                  </a:ext>
                </a:extLst>
              </a:tr>
              <a:tr h="3348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Subsidie gemeente Molenlanden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3.619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3.020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3.255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1031666"/>
                  </a:ext>
                </a:extLst>
              </a:tr>
              <a:tr h="3348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Onderhoudsvergoeding terrein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5.311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5.310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5.430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0069449"/>
                  </a:ext>
                </a:extLst>
              </a:tr>
              <a:tr h="3348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Netto-opbrengst (verkoop)acties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774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1.600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1.100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207364"/>
                  </a:ext>
                </a:extLst>
              </a:tr>
              <a:tr h="3348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Bankrente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1212145"/>
                  </a:ext>
                </a:extLst>
              </a:tr>
              <a:tr h="33486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Overige opbrengsten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109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516614"/>
                  </a:ext>
                </a:extLst>
              </a:tr>
              <a:tr h="3348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Nagekomen baten voorgaand seizoen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1.049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1167529"/>
                  </a:ext>
                </a:extLst>
              </a:tr>
              <a:tr h="334861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8571587"/>
                  </a:ext>
                </a:extLst>
              </a:tr>
              <a:tr h="3348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11.139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10.450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10.245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896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36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FB9AD-B981-44F4-AE0B-F5179BBB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OPBRENGSTEN</a:t>
            </a:r>
            <a:r>
              <a:rPr lang="nl-NL" dirty="0"/>
              <a:t> – </a:t>
            </a:r>
            <a:r>
              <a:rPr lang="nl-NL" b="1" dirty="0"/>
              <a:t>SAMENVATTING </a:t>
            </a: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6E5643DE-646B-4514-A7A1-70F7D772D9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BEDRAGEN</a:t>
            </a:r>
          </a:p>
        </p:txBody>
      </p:sp>
      <p:graphicFrame>
        <p:nvGraphicFramePr>
          <p:cNvPr id="10" name="Tijdelijke aanduiding voor inhoud 9">
            <a:extLst>
              <a:ext uri="{FF2B5EF4-FFF2-40B4-BE49-F238E27FC236}">
                <a16:creationId xmlns:a16="http://schemas.microsoft.com/office/drawing/2014/main" id="{12B92CF1-0132-4D28-8F9F-00C6710644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8169883"/>
              </p:ext>
            </p:extLst>
          </p:nvPr>
        </p:nvGraphicFramePr>
        <p:xfrm>
          <a:off x="839790" y="2505075"/>
          <a:ext cx="5157783" cy="368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59">
                  <a:extLst>
                    <a:ext uri="{9D8B030D-6E8A-4147-A177-3AD203B41FA5}">
                      <a16:colId xmlns:a16="http://schemas.microsoft.com/office/drawing/2014/main" val="1827742428"/>
                    </a:ext>
                  </a:extLst>
                </a:gridCol>
                <a:gridCol w="153310">
                  <a:extLst>
                    <a:ext uri="{9D8B030D-6E8A-4147-A177-3AD203B41FA5}">
                      <a16:colId xmlns:a16="http://schemas.microsoft.com/office/drawing/2014/main" val="2140355430"/>
                    </a:ext>
                  </a:extLst>
                </a:gridCol>
                <a:gridCol w="416127">
                  <a:extLst>
                    <a:ext uri="{9D8B030D-6E8A-4147-A177-3AD203B41FA5}">
                      <a16:colId xmlns:a16="http://schemas.microsoft.com/office/drawing/2014/main" val="2199087010"/>
                    </a:ext>
                  </a:extLst>
                </a:gridCol>
                <a:gridCol w="372324">
                  <a:extLst>
                    <a:ext uri="{9D8B030D-6E8A-4147-A177-3AD203B41FA5}">
                      <a16:colId xmlns:a16="http://schemas.microsoft.com/office/drawing/2014/main" val="3719891551"/>
                    </a:ext>
                  </a:extLst>
                </a:gridCol>
                <a:gridCol w="525634">
                  <a:extLst>
                    <a:ext uri="{9D8B030D-6E8A-4147-A177-3AD203B41FA5}">
                      <a16:colId xmlns:a16="http://schemas.microsoft.com/office/drawing/2014/main" val="2801419358"/>
                    </a:ext>
                  </a:extLst>
                </a:gridCol>
                <a:gridCol w="536585">
                  <a:extLst>
                    <a:ext uri="{9D8B030D-6E8A-4147-A177-3AD203B41FA5}">
                      <a16:colId xmlns:a16="http://schemas.microsoft.com/office/drawing/2014/main" val="1517276133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4288725329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3034071394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847569881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721872180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4015348858"/>
                    </a:ext>
                  </a:extLst>
                </a:gridCol>
                <a:gridCol w="98556">
                  <a:extLst>
                    <a:ext uri="{9D8B030D-6E8A-4147-A177-3AD203B41FA5}">
                      <a16:colId xmlns:a16="http://schemas.microsoft.com/office/drawing/2014/main" val="955096106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3293912782"/>
                    </a:ext>
                  </a:extLst>
                </a:gridCol>
              </a:tblGrid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2021-2022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>
                          <a:effectLst/>
                        </a:rPr>
                        <a:t>2022-2023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380912380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Realisatie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u="none" strike="noStrike" dirty="0">
                          <a:effectLst/>
                        </a:rPr>
                        <a:t>Begroting</a:t>
                      </a:r>
                      <a:endParaRPr lang="nl-NL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200271569"/>
                  </a:ext>
                </a:extLst>
              </a:tr>
              <a:tr h="4093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Recapitulatie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983599370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Contributies / kledingbijdrage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18.404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17.570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17.695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359477889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Opbrengst sponsoring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6.052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5.225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4.840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2201663534"/>
                  </a:ext>
                </a:extLst>
              </a:tr>
              <a:tr h="4093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Netto baropbrengst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4.568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7.850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5.850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805321932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Overige opbrengsten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11.139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10.450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u="none" strike="noStrike">
                          <a:effectLst/>
                        </a:rPr>
                        <a:t>10.245</a:t>
                      </a:r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2687213589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270812011"/>
                  </a:ext>
                </a:extLst>
              </a:tr>
              <a:tr h="4093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9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u="none" strike="noStrike">
                          <a:effectLst/>
                        </a:rPr>
                        <a:t> </a:t>
                      </a:r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40.163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41.095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9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38.630</a:t>
                      </a:r>
                      <a:endParaRPr lang="nl-NL" sz="9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13" marR="8213" marT="8213" marB="0" anchor="ctr"/>
                </a:tc>
                <a:extLst>
                  <a:ext uri="{0D108BD9-81ED-4DB2-BD59-A6C34878D82A}">
                    <a16:rowId xmlns:a16="http://schemas.microsoft.com/office/drawing/2014/main" val="138299052"/>
                  </a:ext>
                </a:extLst>
              </a:tr>
            </a:tbl>
          </a:graphicData>
        </a:graphic>
      </p:graphicFrame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50A69BC7-1C65-473E-8C21-BB01E7654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PERCENTAGES</a:t>
            </a:r>
          </a:p>
        </p:txBody>
      </p:sp>
      <p:graphicFrame>
        <p:nvGraphicFramePr>
          <p:cNvPr id="11" name="Tijdelijke aanduiding voor inhoud 10">
            <a:extLst>
              <a:ext uri="{FF2B5EF4-FFF2-40B4-BE49-F238E27FC236}">
                <a16:creationId xmlns:a16="http://schemas.microsoft.com/office/drawing/2014/main" id="{81D4BD3E-2E04-4D4F-A4F5-889D1F26CA1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61879114"/>
              </p:ext>
            </p:extLst>
          </p:nvPr>
        </p:nvGraphicFramePr>
        <p:xfrm>
          <a:off x="6172200" y="2499919"/>
          <a:ext cx="5183189" cy="3689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060">
                  <a:extLst>
                    <a:ext uri="{9D8B030D-6E8A-4147-A177-3AD203B41FA5}">
                      <a16:colId xmlns:a16="http://schemas.microsoft.com/office/drawing/2014/main" val="2706132020"/>
                    </a:ext>
                  </a:extLst>
                </a:gridCol>
                <a:gridCol w="154065">
                  <a:extLst>
                    <a:ext uri="{9D8B030D-6E8A-4147-A177-3AD203B41FA5}">
                      <a16:colId xmlns:a16="http://schemas.microsoft.com/office/drawing/2014/main" val="1762079105"/>
                    </a:ext>
                  </a:extLst>
                </a:gridCol>
                <a:gridCol w="418177">
                  <a:extLst>
                    <a:ext uri="{9D8B030D-6E8A-4147-A177-3AD203B41FA5}">
                      <a16:colId xmlns:a16="http://schemas.microsoft.com/office/drawing/2014/main" val="2325758781"/>
                    </a:ext>
                  </a:extLst>
                </a:gridCol>
                <a:gridCol w="374158">
                  <a:extLst>
                    <a:ext uri="{9D8B030D-6E8A-4147-A177-3AD203B41FA5}">
                      <a16:colId xmlns:a16="http://schemas.microsoft.com/office/drawing/2014/main" val="3974675265"/>
                    </a:ext>
                  </a:extLst>
                </a:gridCol>
                <a:gridCol w="528223">
                  <a:extLst>
                    <a:ext uri="{9D8B030D-6E8A-4147-A177-3AD203B41FA5}">
                      <a16:colId xmlns:a16="http://schemas.microsoft.com/office/drawing/2014/main" val="1790089535"/>
                    </a:ext>
                  </a:extLst>
                </a:gridCol>
                <a:gridCol w="539228">
                  <a:extLst>
                    <a:ext uri="{9D8B030D-6E8A-4147-A177-3AD203B41FA5}">
                      <a16:colId xmlns:a16="http://schemas.microsoft.com/office/drawing/2014/main" val="1370310819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358466790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2184149757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3083378558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2152463530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2892972768"/>
                    </a:ext>
                  </a:extLst>
                </a:gridCol>
                <a:gridCol w="99042">
                  <a:extLst>
                    <a:ext uri="{9D8B030D-6E8A-4147-A177-3AD203B41FA5}">
                      <a16:colId xmlns:a16="http://schemas.microsoft.com/office/drawing/2014/main" val="3057159274"/>
                    </a:ext>
                  </a:extLst>
                </a:gridCol>
                <a:gridCol w="682288">
                  <a:extLst>
                    <a:ext uri="{9D8B030D-6E8A-4147-A177-3AD203B41FA5}">
                      <a16:colId xmlns:a16="http://schemas.microsoft.com/office/drawing/2014/main" val="543937477"/>
                    </a:ext>
                  </a:extLst>
                </a:gridCol>
              </a:tblGrid>
              <a:tr h="414556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2021-2022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>
                          <a:effectLst/>
                        </a:rPr>
                        <a:t>2022-2023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2469044299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Realisatie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b="1" u="none" strike="noStrike" dirty="0">
                          <a:effectLst/>
                        </a:rPr>
                        <a:t>Begroting</a:t>
                      </a:r>
                      <a:endParaRPr lang="nl-NL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extLst>
                  <a:ext uri="{0D108BD9-81ED-4DB2-BD59-A6C34878D82A}">
                    <a16:rowId xmlns:a16="http://schemas.microsoft.com/office/drawing/2014/main" val="852103072"/>
                  </a:ext>
                </a:extLst>
              </a:tr>
              <a:tr h="409399">
                <a:tc gridSpan="9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Opbrengsten in percentage van totale opbrengsten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3603584546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Contributies / kledingbijdrage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45,83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42,76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45,81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4084804471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Opbrengst sponsoring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15,07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12,71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12,53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1711964067"/>
                  </a:ext>
                </a:extLst>
              </a:tr>
              <a:tr h="4093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Netto baropbrengst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11,37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19,10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15,14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2202574400"/>
                  </a:ext>
                </a:extLst>
              </a:tr>
              <a:tr h="4093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Overige opbrengsten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27,73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25,43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>
                          <a:effectLst/>
                        </a:rPr>
                        <a:t>26,52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965105197"/>
                  </a:ext>
                </a:extLst>
              </a:tr>
              <a:tr h="409399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1349858395"/>
                  </a:ext>
                </a:extLst>
              </a:tr>
              <a:tr h="4093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0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100,00</a:t>
                      </a:r>
                      <a:endParaRPr lang="nl-NL" sz="10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253" marR="8253" marT="8253" marB="0" anchor="ctr"/>
                </a:tc>
                <a:extLst>
                  <a:ext uri="{0D108BD9-81ED-4DB2-BD59-A6C34878D82A}">
                    <a16:rowId xmlns:a16="http://schemas.microsoft.com/office/drawing/2014/main" val="693622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29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1F719-5CB5-4010-8D34-A36108C6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KOSTEN - 1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33813B31-D459-4D8A-B4F3-1CA5E8885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382142"/>
              </p:ext>
            </p:extLst>
          </p:nvPr>
        </p:nvGraphicFramePr>
        <p:xfrm>
          <a:off x="838200" y="2197916"/>
          <a:ext cx="10515602" cy="3900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0">
                  <a:extLst>
                    <a:ext uri="{9D8B030D-6E8A-4147-A177-3AD203B41FA5}">
                      <a16:colId xmlns:a16="http://schemas.microsoft.com/office/drawing/2014/main" val="3763164629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1387485135"/>
                    </a:ext>
                  </a:extLst>
                </a:gridCol>
                <a:gridCol w="848392">
                  <a:extLst>
                    <a:ext uri="{9D8B030D-6E8A-4147-A177-3AD203B41FA5}">
                      <a16:colId xmlns:a16="http://schemas.microsoft.com/office/drawing/2014/main" val="2708783713"/>
                    </a:ext>
                  </a:extLst>
                </a:gridCol>
                <a:gridCol w="759088">
                  <a:extLst>
                    <a:ext uri="{9D8B030D-6E8A-4147-A177-3AD203B41FA5}">
                      <a16:colId xmlns:a16="http://schemas.microsoft.com/office/drawing/2014/main" val="2727046412"/>
                    </a:ext>
                  </a:extLst>
                </a:gridCol>
                <a:gridCol w="1071653">
                  <a:extLst>
                    <a:ext uri="{9D8B030D-6E8A-4147-A177-3AD203B41FA5}">
                      <a16:colId xmlns:a16="http://schemas.microsoft.com/office/drawing/2014/main" val="2109475398"/>
                    </a:ext>
                  </a:extLst>
                </a:gridCol>
                <a:gridCol w="1093979">
                  <a:extLst>
                    <a:ext uri="{9D8B030D-6E8A-4147-A177-3AD203B41FA5}">
                      <a16:colId xmlns:a16="http://schemas.microsoft.com/office/drawing/2014/main" val="1798563665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2093957325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3797916056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3936126991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13507860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2467312563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1438081104"/>
                    </a:ext>
                  </a:extLst>
                </a:gridCol>
                <a:gridCol w="1384219">
                  <a:extLst>
                    <a:ext uri="{9D8B030D-6E8A-4147-A177-3AD203B41FA5}">
                      <a16:colId xmlns:a16="http://schemas.microsoft.com/office/drawing/2014/main" val="330970518"/>
                    </a:ext>
                  </a:extLst>
                </a:gridCol>
              </a:tblGrid>
              <a:tr h="793170"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u="none" strike="noStrike">
                          <a:effectLst/>
                        </a:rPr>
                        <a:t>2021-2022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2022-2023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0968430"/>
                  </a:ext>
                </a:extLst>
              </a:tr>
              <a:tr h="793170"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NL" sz="3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none" strike="noStrike" dirty="0">
                          <a:effectLst/>
                        </a:rPr>
                        <a:t>Realisatie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none" strike="noStrike" dirty="0">
                          <a:effectLst/>
                        </a:rPr>
                        <a:t>Begroting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none" strike="noStrike" dirty="0">
                          <a:effectLst/>
                        </a:rPr>
                        <a:t>Begroting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8574343"/>
                  </a:ext>
                </a:extLst>
              </a:tr>
              <a:tr h="2571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Huurlasten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9027239"/>
                  </a:ext>
                </a:extLst>
              </a:tr>
              <a:tr h="25717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Huur buitenaccommodatie en kantine 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8.020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8.020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8.325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5763476"/>
                  </a:ext>
                </a:extLst>
              </a:tr>
              <a:tr h="2571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Huur zaalaccommodatie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8.252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11.660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u="none" strike="noStrike">
                          <a:effectLst/>
                        </a:rPr>
                        <a:t>12.030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1985743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5240747"/>
                  </a:ext>
                </a:extLst>
              </a:tr>
              <a:tr h="2571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 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16.272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19.680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20.355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6851903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3918938"/>
                  </a:ext>
                </a:extLst>
              </a:tr>
              <a:tr h="2571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Aantal betalende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144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132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125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2364057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1350590"/>
                  </a:ext>
                </a:extLst>
              </a:tr>
              <a:tr h="2571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Huurlasten per betalend lid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113,00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149,09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 dirty="0">
                          <a:effectLst/>
                        </a:rPr>
                        <a:t>162,84</a:t>
                      </a:r>
                      <a:endParaRPr lang="nl-NL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726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23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CE7FB-EF83-46D9-A793-F993AF6C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KOSTEN – 2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2FDA587-C34A-4DFB-B97D-514DAF6EA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136909"/>
              </p:ext>
            </p:extLst>
          </p:nvPr>
        </p:nvGraphicFramePr>
        <p:xfrm>
          <a:off x="905312" y="2172750"/>
          <a:ext cx="10515608" cy="383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240">
                  <a:extLst>
                    <a:ext uri="{9D8B030D-6E8A-4147-A177-3AD203B41FA5}">
                      <a16:colId xmlns:a16="http://schemas.microsoft.com/office/drawing/2014/main" val="2577119174"/>
                    </a:ext>
                  </a:extLst>
                </a:gridCol>
                <a:gridCol w="312566">
                  <a:extLst>
                    <a:ext uri="{9D8B030D-6E8A-4147-A177-3AD203B41FA5}">
                      <a16:colId xmlns:a16="http://schemas.microsoft.com/office/drawing/2014/main" val="3449636347"/>
                    </a:ext>
                  </a:extLst>
                </a:gridCol>
                <a:gridCol w="848392">
                  <a:extLst>
                    <a:ext uri="{9D8B030D-6E8A-4147-A177-3AD203B41FA5}">
                      <a16:colId xmlns:a16="http://schemas.microsoft.com/office/drawing/2014/main" val="3700479096"/>
                    </a:ext>
                  </a:extLst>
                </a:gridCol>
                <a:gridCol w="759088">
                  <a:extLst>
                    <a:ext uri="{9D8B030D-6E8A-4147-A177-3AD203B41FA5}">
                      <a16:colId xmlns:a16="http://schemas.microsoft.com/office/drawing/2014/main" val="1802222758"/>
                    </a:ext>
                  </a:extLst>
                </a:gridCol>
                <a:gridCol w="1071654">
                  <a:extLst>
                    <a:ext uri="{9D8B030D-6E8A-4147-A177-3AD203B41FA5}">
                      <a16:colId xmlns:a16="http://schemas.microsoft.com/office/drawing/2014/main" val="3951796453"/>
                    </a:ext>
                  </a:extLst>
                </a:gridCol>
                <a:gridCol w="1093980">
                  <a:extLst>
                    <a:ext uri="{9D8B030D-6E8A-4147-A177-3AD203B41FA5}">
                      <a16:colId xmlns:a16="http://schemas.microsoft.com/office/drawing/2014/main" val="1696052557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2307019404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1745039776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100976571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04993434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1070402015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2754122600"/>
                    </a:ext>
                  </a:extLst>
                </a:gridCol>
                <a:gridCol w="1384220">
                  <a:extLst>
                    <a:ext uri="{9D8B030D-6E8A-4147-A177-3AD203B41FA5}">
                      <a16:colId xmlns:a16="http://schemas.microsoft.com/office/drawing/2014/main" val="3849725761"/>
                    </a:ext>
                  </a:extLst>
                </a:gridCol>
              </a:tblGrid>
              <a:tr h="23961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2021-2022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>
                          <a:effectLst/>
                        </a:rPr>
                        <a:t>2022-2023</a:t>
                      </a:r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6594001"/>
                  </a:ext>
                </a:extLst>
              </a:tr>
              <a:tr h="23961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Realisatie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1" u="none" strike="noStrike" dirty="0">
                          <a:effectLst/>
                        </a:rPr>
                        <a:t>Begroting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2815314"/>
                  </a:ext>
                </a:extLst>
              </a:tr>
              <a:tr h="2396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</a:rPr>
                        <a:t>Afdrachten KNKV</a:t>
                      </a:r>
                      <a:endParaRPr lang="nl-NL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252084"/>
                  </a:ext>
                </a:extLst>
              </a:tr>
              <a:tr h="23961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Contributies - leden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3.315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3.180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3.120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2118179"/>
                  </a:ext>
                </a:extLst>
              </a:tr>
              <a:tr h="239611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Contributies - vereniging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210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528892"/>
                  </a:ext>
                </a:extLst>
              </a:tr>
              <a:tr h="23961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Wedstrijdbijdragen veld en zaal: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2735740"/>
                  </a:ext>
                </a:extLst>
              </a:tr>
              <a:tr h="2396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wedstrijd korfbal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1.980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1.980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2.080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5902222"/>
                  </a:ext>
                </a:extLst>
              </a:tr>
              <a:tr h="2396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- breedte korfbal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1.275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1.300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1.470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3924489"/>
                  </a:ext>
                </a:extLst>
              </a:tr>
              <a:tr h="23961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Wedstrijdbijdragen bekercompetitie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2861746"/>
                  </a:ext>
                </a:extLst>
              </a:tr>
              <a:tr h="23961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Arbitrage afrekening (bonus/malus - SNO)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-73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250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021016"/>
                  </a:ext>
                </a:extLst>
              </a:tr>
              <a:tr h="239611">
                <a:tc gridSpan="6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Tuchtbijdragen wedstrijdteams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301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4564006"/>
                  </a:ext>
                </a:extLst>
              </a:tr>
              <a:tr h="23961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6.998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6.910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7.130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0097409"/>
                  </a:ext>
                </a:extLst>
              </a:tr>
              <a:tr h="239611"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Restitutie wedstrijdbijdragen niet gespeeld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7733616"/>
                  </a:ext>
                </a:extLst>
              </a:tr>
              <a:tr h="239611">
                <a:tc gridSpan="8"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Restitutie wedstrijdbijdragen zelf gefloten wedstrijden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-321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u="none" strike="noStrike">
                          <a:effectLst/>
                        </a:rPr>
                        <a:t>0</a:t>
                      </a:r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5095277"/>
                  </a:ext>
                </a:extLst>
              </a:tr>
              <a:tr h="239611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8975121"/>
                  </a:ext>
                </a:extLst>
              </a:tr>
              <a:tr h="23961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Totaal</a:t>
                      </a:r>
                      <a:endParaRPr lang="nl-NL" sz="1100" b="1" i="1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6.677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6.910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sng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100" b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7.130</a:t>
                      </a:r>
                      <a:endParaRPr lang="nl-NL" sz="1100" b="1" i="0" u="none" strike="noStrike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373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0645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1078</Words>
  <Application>Microsoft Office PowerPoint</Application>
  <PresentationFormat>Breedbeeld</PresentationFormat>
  <Paragraphs>691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Kantoorthema</vt:lpstr>
      <vt:lpstr>Korfbalvereniging Triade  ALGEMENE LEDENVERGADERING 16 SEPTEMBER 2022  </vt:lpstr>
      <vt:lpstr>Presentatie:</vt:lpstr>
      <vt:lpstr>OPBRENGSTEN - 1</vt:lpstr>
      <vt:lpstr>OPBRENGSTEN - 2</vt:lpstr>
      <vt:lpstr>OPBRENGSTEN - 3</vt:lpstr>
      <vt:lpstr>OPBRENGSTEN - 4</vt:lpstr>
      <vt:lpstr>OPBRENGSTEN – SAMENVATTING </vt:lpstr>
      <vt:lpstr>KOSTEN - 1</vt:lpstr>
      <vt:lpstr>KOSTEN – 2</vt:lpstr>
      <vt:lpstr>KOSTEN – 3</vt:lpstr>
      <vt:lpstr>KOSTEN – 4</vt:lpstr>
      <vt:lpstr>SAMENVATTING – KOSTEN </vt:lpstr>
      <vt:lpstr>SAMENVATTING</vt:lpstr>
      <vt:lpstr>EXPLOTATIERESULTAAT</vt:lpstr>
      <vt:lpstr>BALANS PER 30 JUNI 2022 (bedragen in hele euro’s)</vt:lpstr>
      <vt:lpstr>OVERIGE GEGEVENS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Korfbalvereniging Triade  ALGEMENE LEDENVERGADERING 16 SEPTEMBER 2022</dc:title>
  <dc:creator>P. Vroon</dc:creator>
  <cp:lastModifiedBy>P. Vroon</cp:lastModifiedBy>
  <cp:revision>15</cp:revision>
  <cp:lastPrinted>2022-09-15T18:20:19Z</cp:lastPrinted>
  <dcterms:created xsi:type="dcterms:W3CDTF">2022-09-13T17:09:45Z</dcterms:created>
  <dcterms:modified xsi:type="dcterms:W3CDTF">2022-09-16T04:46:52Z</dcterms:modified>
</cp:coreProperties>
</file>